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6" r:id="rId2"/>
    <p:sldId id="256" r:id="rId3"/>
    <p:sldId id="294" r:id="rId4"/>
    <p:sldId id="295" r:id="rId5"/>
    <p:sldId id="296" r:id="rId6"/>
    <p:sldId id="297" r:id="rId7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09D"/>
    <a:srgbClr val="F4DA88"/>
    <a:srgbClr val="D8A915"/>
    <a:srgbClr val="004570"/>
    <a:srgbClr val="982C4B"/>
    <a:srgbClr val="59CFC9"/>
    <a:srgbClr val="5FC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63" autoAdjust="0"/>
    <p:restoredTop sz="97724" autoAdjust="0"/>
  </p:normalViewPr>
  <p:slideViewPr>
    <p:cSldViewPr>
      <p:cViewPr varScale="1">
        <p:scale>
          <a:sx n="107" d="100"/>
          <a:sy n="107" d="100"/>
        </p:scale>
        <p:origin x="139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Nel corso delle riunioni è sollecitato l'intervento e/o il contributo degli studenti?</c:v>
                </c:pt>
              </c:strCache>
            </c:strRef>
          </c:tx>
          <c:spPr>
            <a:solidFill>
              <a:srgbClr val="4682B4"/>
            </a:solidFill>
            <a:ln>
              <a:solidFill>
                <a:srgbClr val="4682B4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  <c:extLst>
              <c:ext xmlns:c16="http://schemas.microsoft.com/office/drawing/2014/chart" uri="{C3380CC4-5D6E-409C-BE32-E72D297353CC}">
                <c16:uniqueId val="{00000001-6272-47B8-B5C5-BC6DCFCDF558}"/>
              </c:ext>
            </c:extLst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  <c:extLst>
              <c:ext xmlns:c16="http://schemas.microsoft.com/office/drawing/2014/chart" uri="{C3380CC4-5D6E-409C-BE32-E72D297353CC}">
                <c16:uniqueId val="{00000003-6272-47B8-B5C5-BC6DCFCDF558}"/>
              </c:ext>
            </c:extLst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  <c:extLst>
              <c:ext xmlns:c16="http://schemas.microsoft.com/office/drawing/2014/chart" uri="{C3380CC4-5D6E-409C-BE32-E72D297353CC}">
                <c16:uniqueId val="{00000005-6272-47B8-B5C5-BC6DCFCDF558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smtId="4294967295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Sì, sempre</c:v>
                </c:pt>
                <c:pt idx="1">
                  <c:v>Sì, abbastanza</c:v>
                </c:pt>
                <c:pt idx="2">
                  <c:v>No, mai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0.66666666666666663</c:v>
                </c:pt>
                <c:pt idx="1">
                  <c:v>0.33333333333333331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272-47B8-B5C5-BC6DCFCDF5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b="1" smtId="4294967295"/>
            </a:pPr>
            <a:endParaRPr lang="it-IT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</c:scaling>
        <c:delete val="0"/>
        <c:axPos val="l"/>
        <c:majorGridlines>
          <c:spPr>
            <a:ln w="12700" cmpd="sng">
              <a:solidFill>
                <a:srgbClr val="D3D3D3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it-IT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Sei complessivamente soddisfatto dell'esperienza che stai vivendo/hai vissuto all'interno di questi organismi?</c:v>
                </c:pt>
              </c:strCache>
            </c:strRef>
          </c:tx>
          <c:spPr>
            <a:solidFill>
              <a:srgbClr val="4682B4"/>
            </a:solidFill>
            <a:ln>
              <a:solidFill>
                <a:srgbClr val="4682B4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  <c:extLst>
              <c:ext xmlns:c16="http://schemas.microsoft.com/office/drawing/2014/chart" uri="{C3380CC4-5D6E-409C-BE32-E72D297353CC}">
                <c16:uniqueId val="{00000001-724B-4630-AD34-916FF5CAB54F}"/>
              </c:ext>
            </c:extLst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  <c:extLst>
              <c:ext xmlns:c16="http://schemas.microsoft.com/office/drawing/2014/chart" uri="{C3380CC4-5D6E-409C-BE32-E72D297353CC}">
                <c16:uniqueId val="{00000003-724B-4630-AD34-916FF5CAB54F}"/>
              </c:ext>
            </c:extLst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  <c:extLst>
              <c:ext xmlns:c16="http://schemas.microsoft.com/office/drawing/2014/chart" uri="{C3380CC4-5D6E-409C-BE32-E72D297353CC}">
                <c16:uniqueId val="{00000005-724B-4630-AD34-916FF5CAB54F}"/>
              </c:ext>
            </c:extLst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  <c:extLst>
              <c:ext xmlns:c16="http://schemas.microsoft.com/office/drawing/2014/chart" uri="{C3380CC4-5D6E-409C-BE32-E72D297353CC}">
                <c16:uniqueId val="{00000007-724B-4630-AD34-916FF5CAB54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smtId="4294967295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Decisamente SI</c:v>
                </c:pt>
                <c:pt idx="1">
                  <c:v>Più SI che no</c:v>
                </c:pt>
                <c:pt idx="2">
                  <c:v>Più NO che sì</c:v>
                </c:pt>
                <c:pt idx="3">
                  <c:v>Decisamente NO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0.40298507462686567</c:v>
                </c:pt>
                <c:pt idx="1">
                  <c:v>0.53731343283582089</c:v>
                </c:pt>
                <c:pt idx="2">
                  <c:v>5.9701492537313432E-2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24B-4630-AD34-916FF5CAB5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b="1" smtId="4294967295"/>
            </a:pPr>
            <a:endParaRPr lang="it-IT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</c:scaling>
        <c:delete val="0"/>
        <c:axPos val="l"/>
        <c:majorGridlines>
          <c:spPr>
            <a:ln w="12700" cmpd="sng">
              <a:solidFill>
                <a:srgbClr val="D3D3D3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it-IT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Le opinioni e i suggerimenti degli studenti sono tenuti adeguatamente in considerazione nel processo decisionale?</c:v>
                </c:pt>
              </c:strCache>
            </c:strRef>
          </c:tx>
          <c:spPr>
            <a:solidFill>
              <a:srgbClr val="4682B4"/>
            </a:solidFill>
            <a:ln>
              <a:solidFill>
                <a:srgbClr val="4682B4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  <c:extLst>
              <c:ext xmlns:c16="http://schemas.microsoft.com/office/drawing/2014/chart" uri="{C3380CC4-5D6E-409C-BE32-E72D297353CC}">
                <c16:uniqueId val="{00000001-F6FD-4953-A4AB-799A01101D3F}"/>
              </c:ext>
            </c:extLst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  <c:extLst>
              <c:ext xmlns:c16="http://schemas.microsoft.com/office/drawing/2014/chart" uri="{C3380CC4-5D6E-409C-BE32-E72D297353CC}">
                <c16:uniqueId val="{00000003-F6FD-4953-A4AB-799A01101D3F}"/>
              </c:ext>
            </c:extLst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  <c:extLst>
              <c:ext xmlns:c16="http://schemas.microsoft.com/office/drawing/2014/chart" uri="{C3380CC4-5D6E-409C-BE32-E72D297353CC}">
                <c16:uniqueId val="{00000005-F6FD-4953-A4AB-799A01101D3F}"/>
              </c:ext>
            </c:extLst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  <c:extLst>
              <c:ext xmlns:c16="http://schemas.microsoft.com/office/drawing/2014/chart" uri="{C3380CC4-5D6E-409C-BE32-E72D297353CC}">
                <c16:uniqueId val="{00000007-F6FD-4953-A4AB-799A01101D3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smtId="4294967295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Decisamente SI</c:v>
                </c:pt>
                <c:pt idx="1">
                  <c:v>Più SI che no</c:v>
                </c:pt>
                <c:pt idx="2">
                  <c:v>Più NO che sì</c:v>
                </c:pt>
                <c:pt idx="3">
                  <c:v>Decisamente NO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0.52238805970149249</c:v>
                </c:pt>
                <c:pt idx="1">
                  <c:v>0.38805970149253732</c:v>
                </c:pt>
                <c:pt idx="2">
                  <c:v>8.9552238805970144E-2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6FD-4953-A4AB-799A01101D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b="1" smtId="4294967295"/>
            </a:pPr>
            <a:endParaRPr lang="it-IT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</c:scaling>
        <c:delete val="0"/>
        <c:axPos val="l"/>
        <c:majorGridlines>
          <c:spPr>
            <a:ln w="12700" cmpd="sng">
              <a:solidFill>
                <a:srgbClr val="D3D3D3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it-IT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it-IT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3"/>
          </a:xfrm>
          <a:prstGeom prst="rect">
            <a:avLst/>
          </a:prstGeom>
        </p:spPr>
        <p:txBody>
          <a:bodyPr vert="horz" lIns="95165" tIns="47583" rIns="95165" bIns="47583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3"/>
          </a:xfrm>
          <a:prstGeom prst="rect">
            <a:avLst/>
          </a:prstGeom>
        </p:spPr>
        <p:txBody>
          <a:bodyPr vert="horz" lIns="95165" tIns="47583" rIns="95165" bIns="47583" rtlCol="0"/>
          <a:lstStyle>
            <a:lvl1pPr algn="r">
              <a:defRPr sz="1200"/>
            </a:lvl1pPr>
          </a:lstStyle>
          <a:p>
            <a:fld id="{17854779-438A-48DE-8886-A1CE26181504}" type="datetimeFigureOut">
              <a:rPr lang="it-IT" smtClean="0"/>
              <a:t>21/10/2020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165" tIns="47583" rIns="95165" bIns="47583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5165" tIns="47583" rIns="95165" bIns="47583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3"/>
          </a:xfrm>
          <a:prstGeom prst="rect">
            <a:avLst/>
          </a:prstGeom>
        </p:spPr>
        <p:txBody>
          <a:bodyPr vert="horz" lIns="95165" tIns="47583" rIns="95165" bIns="47583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3"/>
          </a:xfrm>
          <a:prstGeom prst="rect">
            <a:avLst/>
          </a:prstGeom>
        </p:spPr>
        <p:txBody>
          <a:bodyPr vert="horz" lIns="95165" tIns="47583" rIns="95165" bIns="47583" rtlCol="0" anchor="b"/>
          <a:lstStyle>
            <a:lvl1pPr algn="r">
              <a:defRPr sz="1200"/>
            </a:lvl1pPr>
          </a:lstStyle>
          <a:p>
            <a:fld id="{1E8063C2-9452-4043-88F1-CA4990BF24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7687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116DC-A291-4CA3-8BEA-4E73C4468CFA}" type="slidenum">
              <a:rPr lang="it-IT" smtClean="0">
                <a:solidFill>
                  <a:prstClr val="black"/>
                </a:solidFill>
              </a:rPr>
              <a:pPr/>
              <a:t>1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310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2060848"/>
            <a:ext cx="9144000" cy="4104456"/>
          </a:xfrm>
          <a:prstGeom prst="rect">
            <a:avLst/>
          </a:prstGeom>
          <a:solidFill>
            <a:srgbClr val="0060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02624" cy="938535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3212976"/>
            <a:ext cx="7704856" cy="2425824"/>
          </a:xfrm>
        </p:spPr>
        <p:txBody>
          <a:bodyPr>
            <a:normAutofit/>
          </a:bodyPr>
          <a:lstStyle>
            <a:lvl1pPr marL="457200" indent="-457200" algn="l">
              <a:buFont typeface="+mj-lt"/>
              <a:buAutoNum type="arabicPeriod"/>
              <a:defRPr lang="it-IT" sz="2000" kern="120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629A-6FF0-4F44-BC7B-EE4D764EE4BE}" type="datetimeFigureOut">
              <a:rPr lang="it-IT" smtClean="0"/>
              <a:t>21/10/2020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1E81-5ECF-4F4C-893F-DDC7748EFB9D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ttangolo 7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D8A9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W:\ILAB - Progetti\ProduzioneVideo\LogoUC\logoorizzontale_pos_cmyk\unicatt_logoorizzontale_pos_cmyk_1982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45836"/>
            <a:ext cx="2593628" cy="1070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3703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 userDrawn="1"/>
        </p:nvSpPr>
        <p:spPr>
          <a:xfrm>
            <a:off x="2987824" y="0"/>
            <a:ext cx="6156176" cy="1268760"/>
          </a:xfrm>
          <a:prstGeom prst="rect">
            <a:avLst/>
          </a:prstGeom>
          <a:solidFill>
            <a:srgbClr val="0060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87824" y="348841"/>
            <a:ext cx="6156176" cy="40011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629A-6FF0-4F44-BC7B-EE4D764EE4BE}" type="datetimeFigureOut">
              <a:rPr lang="it-IT" smtClean="0"/>
              <a:t>21/10/2020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1E81-5ECF-4F4C-893F-DDC7748EFB9D}" type="slidenum">
              <a:rPr lang="it-IT" smtClean="0"/>
              <a:t>‹N›</a:t>
            </a:fld>
            <a:endParaRPr lang="it-IT"/>
          </a:p>
        </p:txBody>
      </p:sp>
      <p:pic>
        <p:nvPicPr>
          <p:cNvPr id="11" name="Picture 2" descr="W:\ILAB - Progetti\ProduzioneVideo\LogoUC\logoorizzontale_pos_cmyk\unicatt_logoorizzontale_pos_cmyk_1982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3555"/>
            <a:ext cx="2228575" cy="919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4157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629A-6FF0-4F44-BC7B-EE4D764EE4BE}" type="datetimeFigureOut">
              <a:rPr lang="it-IT" smtClean="0"/>
              <a:t>21/10/2020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1E81-5ECF-4F4C-893F-DDC7748EFB9D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Rettangolo 10"/>
          <p:cNvSpPr/>
          <p:nvPr userDrawn="1"/>
        </p:nvSpPr>
        <p:spPr>
          <a:xfrm>
            <a:off x="2987824" y="0"/>
            <a:ext cx="6156176" cy="1268760"/>
          </a:xfrm>
          <a:prstGeom prst="rect">
            <a:avLst/>
          </a:prstGeom>
          <a:solidFill>
            <a:srgbClr val="0060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Titolo 1"/>
          <p:cNvSpPr txBox="1">
            <a:spLocks/>
          </p:cNvSpPr>
          <p:nvPr userDrawn="1"/>
        </p:nvSpPr>
        <p:spPr>
          <a:xfrm>
            <a:off x="2987824" y="348841"/>
            <a:ext cx="6156176" cy="4001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pic>
        <p:nvPicPr>
          <p:cNvPr id="13" name="Picture 2" descr="W:\ILAB - Progetti\ProduzioneVideo\LogoUC\logoorizzontale_pos_cmyk\unicatt_logoorizzontale_pos_cmyk_1982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3555"/>
            <a:ext cx="2228575" cy="919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8052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629A-6FF0-4F44-BC7B-EE4D764EE4BE}" type="datetimeFigureOut">
              <a:rPr lang="it-IT" smtClean="0"/>
              <a:t>21/10/2020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1E81-5ECF-4F4C-893F-DDC7748EFB9D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Rettangolo 11"/>
          <p:cNvSpPr/>
          <p:nvPr userDrawn="1"/>
        </p:nvSpPr>
        <p:spPr>
          <a:xfrm>
            <a:off x="2987824" y="0"/>
            <a:ext cx="6156176" cy="1268760"/>
          </a:xfrm>
          <a:prstGeom prst="rect">
            <a:avLst/>
          </a:prstGeom>
          <a:solidFill>
            <a:srgbClr val="0060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Titolo 1"/>
          <p:cNvSpPr>
            <a:spLocks noGrp="1"/>
          </p:cNvSpPr>
          <p:nvPr>
            <p:ph type="title"/>
          </p:nvPr>
        </p:nvSpPr>
        <p:spPr>
          <a:xfrm>
            <a:off x="2987824" y="348841"/>
            <a:ext cx="6156176" cy="40011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pic>
        <p:nvPicPr>
          <p:cNvPr id="14" name="Picture 2" descr="W:\ILAB - Progetti\ProduzioneVideo\LogoUC\logoorizzontale_pos_cmyk\unicatt_logoorizzontale_pos_cmyk_1982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3555"/>
            <a:ext cx="2228575" cy="919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256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629A-6FF0-4F44-BC7B-EE4D764EE4BE}" type="datetimeFigureOut">
              <a:rPr lang="it-IT" smtClean="0"/>
              <a:t>21/10/2020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1E81-5ECF-4F4C-893F-DDC7748EFB9D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Rettangolo 9"/>
          <p:cNvSpPr/>
          <p:nvPr userDrawn="1"/>
        </p:nvSpPr>
        <p:spPr>
          <a:xfrm>
            <a:off x="2987824" y="0"/>
            <a:ext cx="6156176" cy="1268760"/>
          </a:xfrm>
          <a:prstGeom prst="rect">
            <a:avLst/>
          </a:prstGeom>
          <a:solidFill>
            <a:srgbClr val="0060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Titolo 1"/>
          <p:cNvSpPr>
            <a:spLocks noGrp="1"/>
          </p:cNvSpPr>
          <p:nvPr>
            <p:ph type="title"/>
          </p:nvPr>
        </p:nvSpPr>
        <p:spPr>
          <a:xfrm>
            <a:off x="2987824" y="348841"/>
            <a:ext cx="6156176" cy="40011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pic>
        <p:nvPicPr>
          <p:cNvPr id="12" name="Picture 2" descr="W:\ILAB - Progetti\ProduzioneVideo\LogoUC\logoorizzontale_pos_cmyk\unicatt_logoorizzontale_pos_cmyk_1982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3555"/>
            <a:ext cx="2228575" cy="919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61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629A-6FF0-4F44-BC7B-EE4D764EE4BE}" type="datetimeFigureOut">
              <a:rPr lang="it-IT" smtClean="0"/>
              <a:t>21/10/2020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1E81-5ECF-4F4C-893F-DDC7748EFB9D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Rettangolo 11"/>
          <p:cNvSpPr/>
          <p:nvPr userDrawn="1"/>
        </p:nvSpPr>
        <p:spPr>
          <a:xfrm>
            <a:off x="2987824" y="0"/>
            <a:ext cx="6156176" cy="1268760"/>
          </a:xfrm>
          <a:prstGeom prst="rect">
            <a:avLst/>
          </a:prstGeom>
          <a:solidFill>
            <a:srgbClr val="0060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Titolo 1"/>
          <p:cNvSpPr txBox="1">
            <a:spLocks/>
          </p:cNvSpPr>
          <p:nvPr userDrawn="1"/>
        </p:nvSpPr>
        <p:spPr>
          <a:xfrm>
            <a:off x="2987824" y="348841"/>
            <a:ext cx="6156176" cy="4001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pic>
        <p:nvPicPr>
          <p:cNvPr id="14" name="Picture 2" descr="W:\ILAB - Progetti\ProduzioneVideo\LogoUC\logoorizzontale_pos_cmyk\unicatt_logoorizzontale_pos_cmyk_1982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3555"/>
            <a:ext cx="2228575" cy="919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487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629A-6FF0-4F44-BC7B-EE4D764EE4BE}" type="datetimeFigureOut">
              <a:rPr lang="it-IT" smtClean="0"/>
              <a:t>21/10/2020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1E81-5ECF-4F4C-893F-DDC7748EFB9D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Rettangolo 11"/>
          <p:cNvSpPr/>
          <p:nvPr userDrawn="1"/>
        </p:nvSpPr>
        <p:spPr>
          <a:xfrm>
            <a:off x="2987824" y="0"/>
            <a:ext cx="6156176" cy="1268760"/>
          </a:xfrm>
          <a:prstGeom prst="rect">
            <a:avLst/>
          </a:prstGeom>
          <a:solidFill>
            <a:srgbClr val="0060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Titolo 1"/>
          <p:cNvSpPr txBox="1">
            <a:spLocks/>
          </p:cNvSpPr>
          <p:nvPr userDrawn="1"/>
        </p:nvSpPr>
        <p:spPr>
          <a:xfrm>
            <a:off x="2987824" y="348841"/>
            <a:ext cx="6156176" cy="4001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pic>
        <p:nvPicPr>
          <p:cNvPr id="14" name="Picture 2" descr="W:\ILAB - Progetti\ProduzioneVideo\LogoUC\logoorizzontale_pos_cmyk\unicatt_logoorizzontale_pos_cmyk_1982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3555"/>
            <a:ext cx="2228575" cy="919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721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PRESEN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6308725"/>
            <a:ext cx="9144000" cy="549275"/>
          </a:xfrm>
          <a:prstGeom prst="rect">
            <a:avLst/>
          </a:prstGeom>
          <a:solidFill>
            <a:srgbClr val="D8A9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32000" y="6400799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00AACAE-176B-4B03-AD67-A961311FF2D5}" type="datetime1">
              <a:rPr lang="it-IT" smtClean="0">
                <a:solidFill>
                  <a:prstClr val="white"/>
                </a:solidFill>
              </a:rPr>
              <a:pPr/>
              <a:t>21/10/2020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8" name="Rettangolo 7"/>
          <p:cNvSpPr/>
          <p:nvPr userDrawn="1"/>
        </p:nvSpPr>
        <p:spPr>
          <a:xfrm>
            <a:off x="0" y="2276475"/>
            <a:ext cx="9144000" cy="4032250"/>
          </a:xfrm>
          <a:prstGeom prst="rect">
            <a:avLst/>
          </a:prstGeom>
          <a:solidFill>
            <a:srgbClr val="006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888" y="476672"/>
            <a:ext cx="2735584" cy="1130364"/>
          </a:xfrm>
          <a:prstGeom prst="rect">
            <a:avLst/>
          </a:prstGeom>
        </p:spPr>
      </p:pic>
      <p:sp>
        <p:nvSpPr>
          <p:cNvPr id="10" name="Titolo 1"/>
          <p:cNvSpPr>
            <a:spLocks noGrp="1"/>
          </p:cNvSpPr>
          <p:nvPr>
            <p:ph type="title" hasCustomPrompt="1"/>
          </p:nvPr>
        </p:nvSpPr>
        <p:spPr>
          <a:xfrm>
            <a:off x="539750" y="3753036"/>
            <a:ext cx="8229600" cy="64807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>
              <a:defRPr sz="2700" baseline="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it-IT" dirty="0" smtClean="0"/>
              <a:t>Titolo Georgia </a:t>
            </a:r>
            <a:r>
              <a:rPr lang="it-IT" dirty="0" err="1" smtClean="0"/>
              <a:t>ps</a:t>
            </a:r>
            <a:r>
              <a:rPr lang="it-IT" dirty="0" smtClean="0"/>
              <a:t> 27</a:t>
            </a:r>
            <a:endParaRPr lang="it-IT" dirty="0"/>
          </a:p>
        </p:txBody>
      </p:sp>
      <p:sp>
        <p:nvSpPr>
          <p:cNvPr id="26" name="Segnaposto testo 2"/>
          <p:cNvSpPr>
            <a:spLocks noGrp="1"/>
          </p:cNvSpPr>
          <p:nvPr>
            <p:ph type="body" idx="11" hasCustomPrompt="1"/>
          </p:nvPr>
        </p:nvSpPr>
        <p:spPr>
          <a:xfrm>
            <a:off x="525032" y="4365104"/>
            <a:ext cx="8295439" cy="492075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Sottotitolo </a:t>
            </a:r>
            <a:r>
              <a:rPr lang="it-IT" dirty="0" err="1" smtClean="0"/>
              <a:t>Arial</a:t>
            </a:r>
            <a:r>
              <a:rPr lang="it-IT" dirty="0" smtClean="0"/>
              <a:t> Regular </a:t>
            </a:r>
            <a:r>
              <a:rPr lang="it-IT" dirty="0" err="1" smtClean="0"/>
              <a:t>ps</a:t>
            </a:r>
            <a:r>
              <a:rPr lang="it-IT" dirty="0" smtClean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2542632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7629A-6FF0-4F44-BC7B-EE4D764EE4BE}" type="datetimeFigureOut">
              <a:rPr lang="it-IT" smtClean="0"/>
              <a:t>21/10/2020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A1E81-5ECF-4F4C-893F-DDC7748EFB9D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0" y="6511652"/>
            <a:ext cx="9144000" cy="346348"/>
          </a:xfrm>
          <a:prstGeom prst="rect">
            <a:avLst/>
          </a:prstGeom>
          <a:solidFill>
            <a:srgbClr val="D8A9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7366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6" r:id="rId6"/>
    <p:sldLayoutId id="2147483657" r:id="rId7"/>
    <p:sldLayoutId id="2147483659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5498936" y="1772816"/>
            <a:ext cx="3384376" cy="288032"/>
          </a:xfrm>
        </p:spPr>
        <p:txBody>
          <a:bodyPr/>
          <a:lstStyle/>
          <a:p>
            <a:pPr algn="r"/>
            <a:r>
              <a:rPr lang="it-IT" sz="2000" b="1" dirty="0" smtClean="0">
                <a:solidFill>
                  <a:schemeClr val="accent1"/>
                </a:solidFill>
              </a:rPr>
              <a:t>Nucleo di Valutazione</a:t>
            </a:r>
            <a:endParaRPr lang="it-IT" sz="2000" b="1" dirty="0">
              <a:solidFill>
                <a:schemeClr val="accent1"/>
              </a:solidFill>
            </a:endParaRPr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10"/>
          </p:nvPr>
        </p:nvSpPr>
        <p:spPr>
          <a:xfrm>
            <a:off x="107504" y="6400799"/>
            <a:ext cx="9001000" cy="365125"/>
          </a:xfrm>
        </p:spPr>
        <p:txBody>
          <a:bodyPr/>
          <a:lstStyle/>
          <a:p>
            <a:pPr algn="ctr"/>
            <a:r>
              <a:rPr lang="it-IT" sz="1400" dirty="0" smtClean="0">
                <a:solidFill>
                  <a:prstClr val="white"/>
                </a:solidFill>
              </a:rPr>
              <a:t>Nucleo di valutazione - settembre 2020</a:t>
            </a:r>
            <a:endParaRPr lang="it-IT" sz="1400" dirty="0">
              <a:solidFill>
                <a:prstClr val="white"/>
              </a:solidFill>
            </a:endParaRPr>
          </a:p>
        </p:txBody>
      </p:sp>
      <p:sp>
        <p:nvSpPr>
          <p:cNvPr id="6" name="Titolo 8"/>
          <p:cNvSpPr txBox="1">
            <a:spLocks/>
          </p:cNvSpPr>
          <p:nvPr/>
        </p:nvSpPr>
        <p:spPr>
          <a:xfrm>
            <a:off x="390976" y="2924944"/>
            <a:ext cx="8573511" cy="25202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700" kern="1200" baseline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it-IT" sz="2800" dirty="0" smtClean="0">
                <a:solidFill>
                  <a:prstClr val="white"/>
                </a:solidFill>
              </a:rPr>
              <a:t>Indagine sulla soddisfazione degli studenti </a:t>
            </a:r>
          </a:p>
          <a:p>
            <a:pPr algn="ctr"/>
            <a:r>
              <a:rPr lang="it-IT" sz="2800" dirty="0" smtClean="0">
                <a:solidFill>
                  <a:prstClr val="white"/>
                </a:solidFill>
              </a:rPr>
              <a:t>membri  degli organismi collegiali</a:t>
            </a:r>
          </a:p>
          <a:p>
            <a:pPr algn="ctr"/>
            <a:r>
              <a:rPr lang="it-IT" sz="2800" dirty="0" smtClean="0">
                <a:solidFill>
                  <a:prstClr val="white"/>
                </a:solidFill>
              </a:rPr>
              <a:t> </a:t>
            </a:r>
          </a:p>
          <a:p>
            <a:pPr algn="ctr"/>
            <a:r>
              <a:rPr lang="it-IT" sz="2400" dirty="0">
                <a:solidFill>
                  <a:prstClr val="white"/>
                </a:solidFill>
              </a:rPr>
              <a:t>(</a:t>
            </a:r>
            <a:r>
              <a:rPr lang="it-IT" sz="2400" dirty="0" smtClean="0">
                <a:solidFill>
                  <a:prstClr val="white"/>
                </a:solidFill>
              </a:rPr>
              <a:t>Ateneo, Facoltà e </a:t>
            </a:r>
            <a:r>
              <a:rPr lang="it-IT" sz="2400" dirty="0" err="1" smtClean="0">
                <a:solidFill>
                  <a:prstClr val="white"/>
                </a:solidFill>
              </a:rPr>
              <a:t>EDUCatt</a:t>
            </a:r>
            <a:r>
              <a:rPr lang="it-IT" sz="2400" dirty="0" smtClean="0">
                <a:solidFill>
                  <a:prstClr val="white"/>
                </a:solidFill>
              </a:rPr>
              <a:t> - aa. 2019/2020)</a:t>
            </a:r>
          </a:p>
          <a:p>
            <a:pPr algn="ctr"/>
            <a:endParaRPr lang="it-IT" sz="2400" dirty="0">
              <a:solidFill>
                <a:prstClr val="white"/>
              </a:solidFill>
            </a:endParaRPr>
          </a:p>
          <a:p>
            <a:pPr algn="ctr"/>
            <a:r>
              <a:rPr lang="it-IT" sz="2400" b="1" dirty="0" smtClean="0">
                <a:solidFill>
                  <a:prstClr val="white"/>
                </a:solidFill>
              </a:rPr>
              <a:t>ABSTRACT</a:t>
            </a:r>
          </a:p>
          <a:p>
            <a:pPr algn="ctr"/>
            <a:endParaRPr lang="it-IT" sz="2800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51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>
                <a:latin typeface="Georgia" panose="02040502050405020303" pitchFamily="18" charset="0"/>
              </a:rPr>
              <a:t>Obiettivi e metodologia dell’indagine</a:t>
            </a:r>
            <a:endParaRPr lang="it-IT" sz="2400" dirty="0">
              <a:latin typeface="Georgia" panose="02040502050405020303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628800"/>
            <a:ext cx="8496944" cy="4680520"/>
          </a:xfrm>
        </p:spPr>
        <p:txBody>
          <a:bodyPr>
            <a:noAutofit/>
          </a:bodyPr>
          <a:lstStyle/>
          <a:p>
            <a:pPr marL="0" indent="0" algn="just" fontAlgn="base">
              <a:lnSpc>
                <a:spcPct val="150000"/>
              </a:lnSpc>
              <a:buNone/>
            </a:pPr>
            <a:r>
              <a:rPr lang="it-IT" sz="1200" dirty="0" smtClean="0">
                <a:solidFill>
                  <a:srgbClr val="0000FF"/>
                </a:solidFill>
              </a:rPr>
              <a:t>Il Nucleo di valutazione, </a:t>
            </a:r>
            <a:r>
              <a:rPr lang="it-IT" sz="1200" dirty="0">
                <a:solidFill>
                  <a:srgbClr val="0000FF"/>
                </a:solidFill>
              </a:rPr>
              <a:t>in collaborazione con la Funzione di supporto, ha </a:t>
            </a:r>
            <a:r>
              <a:rPr lang="it-IT" sz="1200" dirty="0" smtClean="0">
                <a:solidFill>
                  <a:srgbClr val="0000FF"/>
                </a:solidFill>
              </a:rPr>
              <a:t>effettuato a settembre 2020 un’indagine </a:t>
            </a:r>
            <a:r>
              <a:rPr lang="it-IT" sz="1200" dirty="0">
                <a:solidFill>
                  <a:srgbClr val="0000FF"/>
                </a:solidFill>
              </a:rPr>
              <a:t>sull’opinione degli studenti </a:t>
            </a:r>
            <a:r>
              <a:rPr lang="it-IT" sz="1200" dirty="0" smtClean="0">
                <a:solidFill>
                  <a:srgbClr val="0000FF"/>
                </a:solidFill>
              </a:rPr>
              <a:t>operanti </a:t>
            </a:r>
            <a:r>
              <a:rPr lang="it-IT" sz="1200" dirty="0">
                <a:solidFill>
                  <a:srgbClr val="0000FF"/>
                </a:solidFill>
              </a:rPr>
              <a:t>negli Organi collegiali (Senato integrato, Consulta, Consigli di Facoltà, PQA, </a:t>
            </a:r>
            <a:r>
              <a:rPr lang="it-IT" sz="1200" dirty="0" err="1">
                <a:solidFill>
                  <a:srgbClr val="0000FF"/>
                </a:solidFill>
              </a:rPr>
              <a:t>NdV</a:t>
            </a:r>
            <a:r>
              <a:rPr lang="it-IT" sz="1200" dirty="0">
                <a:solidFill>
                  <a:srgbClr val="0000FF"/>
                </a:solidFill>
              </a:rPr>
              <a:t>, </a:t>
            </a:r>
            <a:r>
              <a:rPr lang="it-IT" sz="1200" dirty="0" err="1">
                <a:solidFill>
                  <a:srgbClr val="0000FF"/>
                </a:solidFill>
              </a:rPr>
              <a:t>CdA</a:t>
            </a:r>
            <a:r>
              <a:rPr lang="it-IT" sz="1200" dirty="0">
                <a:solidFill>
                  <a:srgbClr val="0000FF"/>
                </a:solidFill>
              </a:rPr>
              <a:t> </a:t>
            </a:r>
            <a:r>
              <a:rPr lang="it-IT" sz="1200" dirty="0" err="1">
                <a:solidFill>
                  <a:srgbClr val="0000FF"/>
                </a:solidFill>
              </a:rPr>
              <a:t>EDUCatt</a:t>
            </a:r>
            <a:r>
              <a:rPr lang="it-IT" sz="1200" dirty="0">
                <a:solidFill>
                  <a:srgbClr val="0000FF"/>
                </a:solidFill>
              </a:rPr>
              <a:t>, CPDS e Gruppi di Riesame). Le domande dell’indagine erano finalizzate a rilevare in che misura fosse effettivo il coinvolgimento degli studenti nelle sedi in cui è richiesta la loro partecipazione alla discussione e alle decisioni. A tal proposito, il </a:t>
            </a:r>
            <a:r>
              <a:rPr lang="it-IT" sz="1200" dirty="0" err="1">
                <a:solidFill>
                  <a:srgbClr val="0000FF"/>
                </a:solidFill>
              </a:rPr>
              <a:t>NdV</a:t>
            </a:r>
            <a:r>
              <a:rPr lang="it-IT" sz="1200" dirty="0">
                <a:solidFill>
                  <a:srgbClr val="0000FF"/>
                </a:solidFill>
              </a:rPr>
              <a:t> ha inteso </a:t>
            </a:r>
            <a:r>
              <a:rPr lang="it-IT" sz="1200" dirty="0" smtClean="0">
                <a:solidFill>
                  <a:srgbClr val="0000FF"/>
                </a:solidFill>
              </a:rPr>
              <a:t>rilevare:</a:t>
            </a:r>
          </a:p>
          <a:p>
            <a:pPr algn="just" fontAlgn="base">
              <a:lnSpc>
                <a:spcPct val="150000"/>
              </a:lnSpc>
              <a:buFontTx/>
              <a:buChar char="-"/>
            </a:pPr>
            <a:r>
              <a:rPr lang="it-IT" sz="1200" dirty="0" smtClean="0">
                <a:solidFill>
                  <a:srgbClr val="0000FF"/>
                </a:solidFill>
              </a:rPr>
              <a:t>se </a:t>
            </a:r>
            <a:r>
              <a:rPr lang="it-IT" sz="1200" dirty="0">
                <a:solidFill>
                  <a:srgbClr val="0000FF"/>
                </a:solidFill>
              </a:rPr>
              <a:t>gli studenti siano stati regolarmente convocati; </a:t>
            </a:r>
            <a:endParaRPr lang="it-IT" sz="1200" dirty="0" smtClean="0">
              <a:solidFill>
                <a:srgbClr val="0000FF"/>
              </a:solidFill>
            </a:endParaRPr>
          </a:p>
          <a:p>
            <a:pPr algn="just" fontAlgn="base">
              <a:lnSpc>
                <a:spcPct val="150000"/>
              </a:lnSpc>
              <a:buFontTx/>
              <a:buChar char="-"/>
            </a:pPr>
            <a:r>
              <a:rPr lang="it-IT" sz="1200" dirty="0" smtClean="0">
                <a:solidFill>
                  <a:srgbClr val="0000FF"/>
                </a:solidFill>
              </a:rPr>
              <a:t>se </a:t>
            </a:r>
            <a:r>
              <a:rPr lang="it-IT" sz="1200" dirty="0">
                <a:solidFill>
                  <a:srgbClr val="0000FF"/>
                </a:solidFill>
              </a:rPr>
              <a:t>nel fissare le date delle riunioni, siano stati considerati anche i anche i loro impegni; </a:t>
            </a:r>
            <a:endParaRPr lang="it-IT" sz="1200" dirty="0" smtClean="0">
              <a:solidFill>
                <a:srgbClr val="0000FF"/>
              </a:solidFill>
            </a:endParaRPr>
          </a:p>
          <a:p>
            <a:pPr algn="just" fontAlgn="base">
              <a:lnSpc>
                <a:spcPct val="150000"/>
              </a:lnSpc>
              <a:buFontTx/>
              <a:buChar char="-"/>
            </a:pPr>
            <a:r>
              <a:rPr lang="it-IT" sz="1200" dirty="0" smtClean="0">
                <a:solidFill>
                  <a:srgbClr val="0000FF"/>
                </a:solidFill>
              </a:rPr>
              <a:t>se </a:t>
            </a:r>
            <a:r>
              <a:rPr lang="it-IT" sz="1200" dirty="0">
                <a:solidFill>
                  <a:srgbClr val="0000FF"/>
                </a:solidFill>
              </a:rPr>
              <a:t>agli studenti sia stata fornita con ragionevole anticipo adeguata documentazione sui punti in discussione; </a:t>
            </a:r>
            <a:endParaRPr lang="it-IT" sz="1200" dirty="0" smtClean="0">
              <a:solidFill>
                <a:srgbClr val="0000FF"/>
              </a:solidFill>
            </a:endParaRPr>
          </a:p>
          <a:p>
            <a:pPr algn="just" fontAlgn="base">
              <a:lnSpc>
                <a:spcPct val="150000"/>
              </a:lnSpc>
              <a:buFontTx/>
              <a:buChar char="-"/>
            </a:pPr>
            <a:r>
              <a:rPr lang="it-IT" sz="1200" dirty="0" smtClean="0">
                <a:solidFill>
                  <a:srgbClr val="0000FF"/>
                </a:solidFill>
              </a:rPr>
              <a:t>se </a:t>
            </a:r>
            <a:r>
              <a:rPr lang="it-IT" sz="1200" dirty="0">
                <a:solidFill>
                  <a:srgbClr val="0000FF"/>
                </a:solidFill>
              </a:rPr>
              <a:t>nel corso delle riunioni il loro contributo sia stato sollecitato; </a:t>
            </a:r>
            <a:endParaRPr lang="it-IT" sz="1200" dirty="0" smtClean="0">
              <a:solidFill>
                <a:srgbClr val="0000FF"/>
              </a:solidFill>
            </a:endParaRPr>
          </a:p>
          <a:p>
            <a:pPr algn="just" fontAlgn="base">
              <a:lnSpc>
                <a:spcPct val="150000"/>
              </a:lnSpc>
              <a:buFontTx/>
              <a:buChar char="-"/>
            </a:pPr>
            <a:r>
              <a:rPr lang="it-IT" sz="1200" dirty="0" smtClean="0">
                <a:solidFill>
                  <a:srgbClr val="0000FF"/>
                </a:solidFill>
              </a:rPr>
              <a:t>se </a:t>
            </a:r>
            <a:r>
              <a:rPr lang="it-IT" sz="1200" dirty="0">
                <a:solidFill>
                  <a:srgbClr val="0000FF"/>
                </a:solidFill>
              </a:rPr>
              <a:t>le opinioni degli studenti siano state tenute in considerazione durante il processo decisionale</a:t>
            </a:r>
            <a:r>
              <a:rPr lang="it-IT" sz="1200" dirty="0" smtClean="0">
                <a:solidFill>
                  <a:srgbClr val="0000FF"/>
                </a:solidFill>
              </a:rPr>
              <a:t>.</a:t>
            </a:r>
          </a:p>
          <a:p>
            <a:pPr algn="just" fontAlgn="base">
              <a:lnSpc>
                <a:spcPct val="150000"/>
              </a:lnSpc>
              <a:buFontTx/>
              <a:buChar char="-"/>
            </a:pPr>
            <a:endParaRPr lang="it-IT" sz="1200" dirty="0">
              <a:solidFill>
                <a:srgbClr val="0000FF"/>
              </a:solidFill>
            </a:endParaRPr>
          </a:p>
          <a:p>
            <a:pPr marL="0" indent="0" algn="just" fontAlgn="base">
              <a:lnSpc>
                <a:spcPct val="150000"/>
              </a:lnSpc>
              <a:buNone/>
            </a:pPr>
            <a:endParaRPr lang="it-IT" sz="1200" dirty="0" smtClean="0">
              <a:solidFill>
                <a:srgbClr val="00609D"/>
              </a:solidFill>
            </a:endParaRPr>
          </a:p>
          <a:p>
            <a:pPr marL="0" indent="0" algn="just" fontAlgn="base">
              <a:lnSpc>
                <a:spcPct val="150000"/>
              </a:lnSpc>
              <a:buNone/>
            </a:pPr>
            <a:r>
              <a:rPr lang="it-IT" sz="1200" dirty="0">
                <a:solidFill>
                  <a:srgbClr val="0000FF"/>
                </a:solidFill>
              </a:rPr>
              <a:t>Al </a:t>
            </a:r>
            <a:r>
              <a:rPr lang="it-IT" sz="1200" dirty="0" smtClean="0">
                <a:solidFill>
                  <a:srgbClr val="0000FF"/>
                </a:solidFill>
              </a:rPr>
              <a:t>questionario, </a:t>
            </a:r>
            <a:r>
              <a:rPr lang="it-IT" sz="1200" b="1" dirty="0" smtClean="0">
                <a:solidFill>
                  <a:srgbClr val="0000FF"/>
                </a:solidFill>
              </a:rPr>
              <a:t>somministrato </a:t>
            </a:r>
            <a:r>
              <a:rPr lang="it-IT" sz="1200" b="1" dirty="0">
                <a:solidFill>
                  <a:srgbClr val="0000FF"/>
                </a:solidFill>
              </a:rPr>
              <a:t>in modalità </a:t>
            </a:r>
            <a:r>
              <a:rPr lang="it-IT" sz="1200" b="1" dirty="0" smtClean="0">
                <a:solidFill>
                  <a:srgbClr val="0000FF"/>
                </a:solidFill>
              </a:rPr>
              <a:t>on-line </a:t>
            </a:r>
            <a:r>
              <a:rPr lang="it-IT" sz="1200" b="1" dirty="0">
                <a:solidFill>
                  <a:srgbClr val="0000FF"/>
                </a:solidFill>
              </a:rPr>
              <a:t>tramite </a:t>
            </a:r>
            <a:r>
              <a:rPr lang="it-IT" sz="1200" b="1" dirty="0" smtClean="0">
                <a:solidFill>
                  <a:srgbClr val="0000FF"/>
                </a:solidFill>
              </a:rPr>
              <a:t>invio link su casella email personale, </a:t>
            </a:r>
            <a:r>
              <a:rPr lang="it-IT" sz="1200" dirty="0">
                <a:solidFill>
                  <a:srgbClr val="0000FF"/>
                </a:solidFill>
              </a:rPr>
              <a:t>ha risposto un quarto degli studenti invitati, pari complessivamente </a:t>
            </a:r>
            <a:r>
              <a:rPr lang="it-IT" sz="1200" dirty="0" smtClean="0">
                <a:solidFill>
                  <a:srgbClr val="0000FF"/>
                </a:solidFill>
              </a:rPr>
              <a:t>a 67 studenti su 272 invitati.</a:t>
            </a:r>
            <a:endParaRPr lang="it-IT" sz="1200" dirty="0">
              <a:solidFill>
                <a:srgbClr val="0000FF"/>
              </a:solidFill>
            </a:endParaRPr>
          </a:p>
          <a:p>
            <a:pPr algn="just" fontAlgn="base">
              <a:lnSpc>
                <a:spcPct val="150000"/>
              </a:lnSpc>
              <a:buFontTx/>
              <a:buChar char="-"/>
            </a:pPr>
            <a:endParaRPr lang="it-IT" sz="12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it-IT" sz="1200" dirty="0">
              <a:solidFill>
                <a:srgbClr val="0060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316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>
                <a:latin typeface="Georgia" panose="02040502050405020303" pitchFamily="18" charset="0"/>
              </a:rPr>
              <a:t>Alcuni dati di </a:t>
            </a:r>
            <a:r>
              <a:rPr lang="it-IT" sz="2400" dirty="0" smtClean="0">
                <a:latin typeface="Georgia" panose="02040502050405020303" pitchFamily="18" charset="0"/>
              </a:rPr>
              <a:t>sintesi</a:t>
            </a:r>
            <a:endParaRPr lang="it-IT" sz="2400" dirty="0">
              <a:latin typeface="Georgia" panose="02040502050405020303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67544" y="1844824"/>
            <a:ext cx="7992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lnSpc>
                <a:spcPct val="200000"/>
              </a:lnSpc>
            </a:pPr>
            <a:r>
              <a:rPr lang="it-IT" sz="1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it-IT" sz="1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94% dei rispondenti ha dichiarato di essere soddisfatto dell’esperienza di partecipazione che sta vivendo; la quasi totalità dichiara di ricevere per tempo le convocazioni e i materiali e conferma un’elevata attenzione ai loro impegni nelle attività di programmazione; il 66% evidenzia che nel corso delle attività il loro contributo è sollecitato e richiesto, mentre il 90% ritiene che opinioni e suggerimenti degli studenti vengano tenuti adeguatamente in considerazione nel processo decisionale; il 91% dichiara di condividere “quasi sempre” gli esiti di questa esperienza attraverso il dialogo diretto con i colleghi, anche tramite i </a:t>
            </a:r>
            <a:r>
              <a:rPr lang="it-IT" sz="1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network. </a:t>
            </a:r>
            <a:endParaRPr lang="it-IT" sz="1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200000"/>
              </a:lnSpc>
            </a:pPr>
            <a:r>
              <a:rPr lang="it-IT" sz="1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Più </a:t>
            </a:r>
            <a:r>
              <a:rPr lang="it-IT" sz="1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un terzo dei rispondenti fra i componenti delle CPDS ha sottolineato di non avere consapevolezza dell’esistenza di momenti </a:t>
            </a:r>
            <a:r>
              <a:rPr lang="it-IT" sz="1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formativi dedicati a approfondire tematiche e tecnicalità connesse al ruolo ricoperto. </a:t>
            </a:r>
            <a:r>
              <a:rPr lang="it-IT" sz="1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D’altro canto, l’86% di coloro che hanno seguito momenti di formazione, ne confermano l’adeguatezza. </a:t>
            </a:r>
            <a:endParaRPr lang="it-IT" sz="12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200000"/>
              </a:lnSpc>
            </a:pPr>
            <a:r>
              <a:rPr lang="it-IT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Nelle tre </a:t>
            </a:r>
            <a:r>
              <a:rPr lang="it-IT" sz="12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it-IT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che seguono si riportano alcune tabelle di dettaglio. </a:t>
            </a:r>
            <a:endParaRPr lang="it-IT" sz="1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417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>
                <a:latin typeface="Georgia" panose="02040502050405020303" pitchFamily="18" charset="0"/>
              </a:rPr>
              <a:t>Alcuni dati di sintesi /2 </a:t>
            </a:r>
            <a:endParaRPr lang="it-IT" sz="2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Cont1"/>
          <p:cNvGraphicFramePr/>
          <p:nvPr>
            <p:extLst>
              <p:ext uri="{D42A27DB-BD31-4B8C-83A1-F6EECF244321}">
                <p14:modId xmlns:p14="http://schemas.microsoft.com/office/powerpoint/2010/main" val="4044294681"/>
              </p:ext>
            </p:extLst>
          </p:nvPr>
        </p:nvGraphicFramePr>
        <p:xfrm>
          <a:off x="899592" y="1844824"/>
          <a:ext cx="7415287" cy="4599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"/>
          <p:cNvSpPr txBox="1">
            <a:spLocks/>
          </p:cNvSpPr>
          <p:nvPr/>
        </p:nvSpPr>
        <p:spPr>
          <a:xfrm>
            <a:off x="1115616" y="1484784"/>
            <a:ext cx="7991976" cy="47508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it-IT" sz="1800" dirty="0" smtClean="0"/>
              <a:t>Nel corso delle riunioni è sollecitato l'intervento e/o il contributo degli studenti?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3390043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>
                <a:latin typeface="Georgia" panose="02040502050405020303" pitchFamily="18" charset="0"/>
              </a:rPr>
              <a:t>Alcuni dati di sintesi /3 </a:t>
            </a:r>
            <a:endParaRPr lang="it-IT" sz="2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Cont1"/>
          <p:cNvGraphicFramePr/>
          <p:nvPr>
            <p:extLst>
              <p:ext uri="{D42A27DB-BD31-4B8C-83A1-F6EECF244321}">
                <p14:modId xmlns:p14="http://schemas.microsoft.com/office/powerpoint/2010/main" val="4241204563"/>
              </p:ext>
            </p:extLst>
          </p:nvPr>
        </p:nvGraphicFramePr>
        <p:xfrm>
          <a:off x="755576" y="2132856"/>
          <a:ext cx="7776864" cy="3951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"/>
          <p:cNvSpPr txBox="1">
            <a:spLocks/>
          </p:cNvSpPr>
          <p:nvPr/>
        </p:nvSpPr>
        <p:spPr>
          <a:xfrm>
            <a:off x="899592" y="1556792"/>
            <a:ext cx="8244408" cy="403072"/>
          </a:xfrm>
          <a:prstGeom prst="rect">
            <a:avLst/>
          </a:prstGeom>
        </p:spPr>
        <p:txBody>
          <a:bodyPr>
            <a:normAutofit fontScale="6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it-IT" dirty="0" smtClean="0"/>
              <a:t>Sei complessivamente soddisfatto dell'esperienza che stai vivendo/hai vissuto all'interno di questi organismi?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7970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>
                <a:latin typeface="Georgia" panose="02040502050405020303" pitchFamily="18" charset="0"/>
              </a:rPr>
              <a:t>Alcuni dati di sintesi /4 </a:t>
            </a:r>
            <a:endParaRPr lang="it-IT" sz="2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Cont1"/>
          <p:cNvGraphicFramePr/>
          <p:nvPr>
            <p:extLst>
              <p:ext uri="{D42A27DB-BD31-4B8C-83A1-F6EECF244321}">
                <p14:modId xmlns:p14="http://schemas.microsoft.com/office/powerpoint/2010/main" val="3202972698"/>
              </p:ext>
            </p:extLst>
          </p:nvPr>
        </p:nvGraphicFramePr>
        <p:xfrm>
          <a:off x="755576" y="1916832"/>
          <a:ext cx="7703319" cy="4455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"/>
          <p:cNvSpPr txBox="1">
            <a:spLocks/>
          </p:cNvSpPr>
          <p:nvPr/>
        </p:nvSpPr>
        <p:spPr>
          <a:xfrm>
            <a:off x="827584" y="1369744"/>
            <a:ext cx="8208000" cy="547088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it-IT" dirty="0" smtClean="0"/>
              <a:t>Le opinioni e i suggerimenti degli studenti sono tenuti adeguatamente in considerazione nel processo decisionale?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55835831"/>
      </p:ext>
    </p:extLst>
  </p:cSld>
  <p:clrMapOvr>
    <a:masterClrMapping/>
  </p:clrMapOvr>
</p:sld>
</file>

<file path=ppt/theme/theme1.xml><?xml version="1.0" encoding="utf-8"?>
<a:theme xmlns:a="http://schemas.openxmlformats.org/drawingml/2006/main" name="Formato_modell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Formato_modello</Template>
  <TotalTime>2457</TotalTime>
  <Words>461</Words>
  <Application>Microsoft Office PowerPoint</Application>
  <PresentationFormat>Presentazione su schermo (4:3)</PresentationFormat>
  <Paragraphs>29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Georgia</vt:lpstr>
      <vt:lpstr>Formato_modello</vt:lpstr>
      <vt:lpstr>Nucleo di Valutazione</vt:lpstr>
      <vt:lpstr>Obiettivi e metodologia dell’indagine</vt:lpstr>
      <vt:lpstr>Alcuni dati di sintesi</vt:lpstr>
      <vt:lpstr>Alcuni dati di sintesi /2 </vt:lpstr>
      <vt:lpstr>Alcuni dati di sintesi /3 </vt:lpstr>
      <vt:lpstr>Alcuni dati di sintesi /4 </vt:lpstr>
    </vt:vector>
  </TitlesOfParts>
  <Company>Universita' Cattolica - Milano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Mehmeti Fatbardha</dc:creator>
  <cp:lastModifiedBy>Ferrari Gerardo</cp:lastModifiedBy>
  <cp:revision>141</cp:revision>
  <cp:lastPrinted>2018-04-03T09:43:39Z</cp:lastPrinted>
  <dcterms:created xsi:type="dcterms:W3CDTF">2014-08-29T12:16:11Z</dcterms:created>
  <dcterms:modified xsi:type="dcterms:W3CDTF">2020-10-21T09:39:21Z</dcterms:modified>
</cp:coreProperties>
</file>