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16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7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734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6631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977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526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662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00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66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68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95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85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42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1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19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16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0466463-EC45-4F82-A3DE-16B65B01E868}" type="datetimeFigureOut">
              <a:rPr lang="it-IT" smtClean="0"/>
              <a:t>12/01/2024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D7E0-7CF1-49CE-ADD0-02F169DA81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347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ostlaurea-rm@pec.ucsc.it" TargetMode="External"/><Relationship Id="rId2" Type="http://schemas.openxmlformats.org/officeDocument/2006/relationships/hyperlink" Target="mailto:segreteria.scuolespecializzazione-rm@unicatt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629508"/>
            <a:ext cx="9144000" cy="2977660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rgbClr val="92D050"/>
                </a:solidFill>
                <a:cs typeface="Times New Roman" panose="02020603050405020304" pitchFamily="18" charset="0"/>
              </a:rPr>
              <a:t>MASTER DI I LIVELLO IN </a:t>
            </a:r>
            <a:br>
              <a:rPr lang="it-IT" sz="4400" b="1" dirty="0">
                <a:solidFill>
                  <a:srgbClr val="92D050"/>
                </a:solidFill>
                <a:cs typeface="Times New Roman" panose="02020603050405020304" pitchFamily="18" charset="0"/>
              </a:rPr>
            </a:br>
            <a:r>
              <a:rPr lang="it-IT" sz="4400" b="1" dirty="0">
                <a:solidFill>
                  <a:srgbClr val="92D050"/>
                </a:solidFill>
                <a:cs typeface="Times New Roman" panose="02020603050405020304" pitchFamily="18" charset="0"/>
              </a:rPr>
              <a:t/>
            </a:r>
            <a:br>
              <a:rPr lang="it-IT" sz="4400" b="1" dirty="0">
                <a:solidFill>
                  <a:srgbClr val="92D050"/>
                </a:solidFill>
                <a:cs typeface="Times New Roman" panose="02020603050405020304" pitchFamily="18" charset="0"/>
              </a:rPr>
            </a:br>
            <a:r>
              <a:rPr lang="it-IT" sz="4400" b="1" dirty="0">
                <a:solidFill>
                  <a:srgbClr val="92D050"/>
                </a:solidFill>
                <a:cs typeface="Times New Roman" panose="02020603050405020304" pitchFamily="18" charset="0"/>
              </a:rPr>
              <a:t>TECNICHE DI ECOGRAFIA CARDIOVASCOLARE</a:t>
            </a:r>
          </a:p>
        </p:txBody>
      </p:sp>
      <p:pic>
        <p:nvPicPr>
          <p:cNvPr id="4" name="Picture 4" descr="Immagine 2"/>
          <p:cNvPicPr>
            <a:picLocks noChangeAspect="1" noChangeArrowheads="1"/>
          </p:cNvPicPr>
          <p:nvPr/>
        </p:nvPicPr>
        <p:blipFill>
          <a:blip r:embed="rId2">
            <a:lum bright="18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4" y="110696"/>
            <a:ext cx="10398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2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92D050"/>
                </a:solidFill>
                <a:cs typeface="Times New Roman" panose="02020603050405020304" pitchFamily="18" charset="0"/>
              </a:rPr>
              <a:t>TECNICHE DI ECOGRAFIA CARDIOVASCOLARE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22729" y="2029472"/>
            <a:ext cx="8946541" cy="4195481"/>
          </a:xfrm>
        </p:spPr>
        <p:txBody>
          <a:bodyPr>
            <a:normAutofit/>
          </a:bodyPr>
          <a:lstStyle/>
          <a:p>
            <a:r>
              <a:rPr lang="it-IT" sz="2400" b="1" dirty="0"/>
              <a:t>Il master ha durata di 1 anno</a:t>
            </a:r>
          </a:p>
          <a:p>
            <a:r>
              <a:rPr lang="it-IT" sz="2400" b="1" dirty="0"/>
              <a:t>Si articola in: </a:t>
            </a:r>
          </a:p>
          <a:p>
            <a:pPr marL="692150" lvl="1" indent="-342900">
              <a:buClr>
                <a:srgbClr val="00B0F0"/>
              </a:buClr>
              <a:buSzPct val="120000"/>
              <a:buFont typeface="Wingdings" pitchFamily="2" charset="2"/>
              <a:buChar char="ü"/>
            </a:pPr>
            <a:r>
              <a:rPr lang="it-IT" sz="2200" b="1" dirty="0"/>
              <a:t>lezioni teoriche (18 crediti)</a:t>
            </a:r>
          </a:p>
          <a:p>
            <a:pPr marL="692150" lvl="1" indent="-342900">
              <a:buClr>
                <a:srgbClr val="00B0F0"/>
              </a:buClr>
              <a:buSzPct val="120000"/>
              <a:buFont typeface="Wingdings" pitchFamily="2" charset="2"/>
              <a:buChar char="ü"/>
            </a:pPr>
            <a:r>
              <a:rPr lang="it-IT" sz="2400" b="1" dirty="0"/>
              <a:t>lezioni pratiche quotidiane presso i laboratori di ecocardiografia della Fondazione Policlinico Universitario A. Gemelli (30 crediti)</a:t>
            </a:r>
          </a:p>
          <a:p>
            <a:r>
              <a:rPr lang="it-IT" sz="2400" b="1" dirty="0"/>
              <a:t>Per il conseguimento del titolo è necessario partecipare ad almeno il 75% delle attività pratiche e didattiche in aula</a:t>
            </a:r>
          </a:p>
        </p:txBody>
      </p:sp>
      <p:pic>
        <p:nvPicPr>
          <p:cNvPr id="4" name="Picture 4" descr="Immagine 2"/>
          <p:cNvPicPr>
            <a:picLocks noChangeAspect="1" noChangeArrowheads="1"/>
          </p:cNvPicPr>
          <p:nvPr/>
        </p:nvPicPr>
        <p:blipFill>
          <a:blip r:embed="rId2">
            <a:lum bright="18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4" y="110696"/>
            <a:ext cx="10398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3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47918"/>
            <a:ext cx="9404723" cy="1282297"/>
          </a:xfrm>
        </p:spPr>
        <p:txBody>
          <a:bodyPr/>
          <a:lstStyle/>
          <a:p>
            <a:pPr algn="ctr"/>
            <a:r>
              <a:rPr lang="it-IT" sz="4000" b="1" dirty="0">
                <a:solidFill>
                  <a:srgbClr val="92D050"/>
                </a:solidFill>
                <a:latin typeface="+mn-lt"/>
                <a:cs typeface="Times New Roman" panose="02020603050405020304" pitchFamily="18" charset="0"/>
              </a:rPr>
              <a:t>TECNICHE DI ECOGRAFIA CARDIOVASCOLARE</a:t>
            </a:r>
            <a:endParaRPr lang="it-IT" sz="40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03874" y="1525380"/>
            <a:ext cx="9784252" cy="50747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400" b="1" dirty="0"/>
              <a:t>Il Master è rivolto a laureati appartenenti alle classi delle professioni sanitarie in possesso dei seguenti requisiti</a:t>
            </a:r>
          </a:p>
          <a:p>
            <a:pPr marL="692150" lvl="1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it-IT" sz="2200" b="1" dirty="0"/>
              <a:t>diploma di laurea triennale abilitante all’esercizio di una delle professioni sanitarie </a:t>
            </a:r>
          </a:p>
          <a:p>
            <a:pPr marL="692150" lvl="1" indent="-342900">
              <a:spcBef>
                <a:spcPts val="600"/>
              </a:spcBef>
              <a:buFont typeface="Wingdings" pitchFamily="2" charset="2"/>
              <a:buChar char="Ø"/>
            </a:pPr>
            <a:r>
              <a:rPr lang="it-IT" sz="2200" b="1" dirty="0"/>
              <a:t>titolo equipollente sec. l’art. 4, comma 1, delle Legge 26 febbraio 1999 n. 42 e l’art. 1 comma 10 della Legge 8 gennaio 2002 n. 1: </a:t>
            </a:r>
          </a:p>
          <a:p>
            <a:pPr marL="849313" lvl="2" indent="-185738">
              <a:spcBef>
                <a:spcPts val="0"/>
              </a:spcBef>
              <a:buClr>
                <a:srgbClr val="FFFF00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2000" b="1" dirty="0"/>
              <a:t>per la prima classe: Professione sanitaria infermieristica (Classe L/SNT01)</a:t>
            </a:r>
          </a:p>
          <a:p>
            <a:pPr marL="849313" lvl="2" indent="-185738">
              <a:spcBef>
                <a:spcPts val="0"/>
              </a:spcBef>
              <a:buClr>
                <a:srgbClr val="FFFF00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2000" b="1" dirty="0"/>
              <a:t>per la terza classe: Tecnico di Fisiopatologia Cardiocircolatoria e Perfusione cardiovascolare (Classe L/SNT03)</a:t>
            </a:r>
          </a:p>
          <a:p>
            <a:pPr marL="849313" lvl="2" indent="-185738">
              <a:spcBef>
                <a:spcPts val="0"/>
              </a:spcBef>
              <a:buClr>
                <a:srgbClr val="FFFF00"/>
              </a:buClr>
              <a:buSzPct val="120000"/>
              <a:buFont typeface="Arial" panose="020B0604020202020204" pitchFamily="34" charset="0"/>
              <a:buChar char="•"/>
            </a:pPr>
            <a:r>
              <a:rPr lang="it-IT" sz="2000" b="1" dirty="0"/>
              <a:t>Laurea in Medicina e chirurgia (Classe LM-41).</a:t>
            </a:r>
          </a:p>
          <a:p>
            <a:pPr>
              <a:spcBef>
                <a:spcPts val="600"/>
              </a:spcBef>
            </a:pPr>
            <a:r>
              <a:rPr lang="it-IT" sz="2200" b="1" dirty="0"/>
              <a:t>Il numero degli ammessi al Master è fissato a 11 unità</a:t>
            </a:r>
          </a:p>
          <a:p>
            <a:pPr>
              <a:spcBef>
                <a:spcPts val="600"/>
              </a:spcBef>
            </a:pPr>
            <a:r>
              <a:rPr lang="it-IT" sz="2200" b="1" dirty="0"/>
              <a:t>La selezione dei candidati avviene attraverso la </a:t>
            </a:r>
            <a:r>
              <a:rPr lang="it-IT" sz="2200" b="1" dirty="0" err="1"/>
              <a:t>vqlutazione</a:t>
            </a:r>
            <a:r>
              <a:rPr lang="it-IT" sz="2200" b="1" dirty="0"/>
              <a:t> del curriculum di studi e di un colloquio orale</a:t>
            </a:r>
          </a:p>
          <a:p>
            <a:pPr>
              <a:spcBef>
                <a:spcPts val="0"/>
              </a:spcBef>
            </a:pPr>
            <a:endParaRPr lang="it-IT" b="1" dirty="0"/>
          </a:p>
        </p:txBody>
      </p:sp>
      <p:pic>
        <p:nvPicPr>
          <p:cNvPr id="4" name="Picture 4" descr="Immagine 2"/>
          <p:cNvPicPr>
            <a:picLocks noChangeAspect="1" noChangeArrowheads="1"/>
          </p:cNvPicPr>
          <p:nvPr/>
        </p:nvPicPr>
        <p:blipFill>
          <a:blip r:embed="rId2">
            <a:lum bright="18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4" y="110696"/>
            <a:ext cx="10398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42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92D050"/>
                </a:solidFill>
                <a:cs typeface="Times New Roman" panose="02020603050405020304" pitchFamily="18" charset="0"/>
              </a:rPr>
              <a:t>TECNICHE DI ECOGRAFIA CARDIOVASCOLARE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Il Direttore del Master universitario è il Prof. Gaetano Antonio LANZA.</a:t>
            </a:r>
          </a:p>
          <a:p>
            <a:r>
              <a:rPr lang="it-IT" sz="2400" b="1" dirty="0" smtClean="0"/>
              <a:t>Il consiglio direttivo:</a:t>
            </a:r>
          </a:p>
          <a:p>
            <a:pPr marL="0" indent="0">
              <a:buNone/>
            </a:pPr>
            <a:r>
              <a:rPr lang="it-IT" sz="2400" b="1" dirty="0" smtClean="0"/>
              <a:t>    Prof. A. Lombardo</a:t>
            </a:r>
          </a:p>
          <a:p>
            <a:pPr marL="0" indent="0">
              <a:buNone/>
            </a:pPr>
            <a:r>
              <a:rPr lang="it-IT" sz="2400" b="1" dirty="0" smtClean="0"/>
              <a:t>    Prof. L. Galiuto</a:t>
            </a:r>
          </a:p>
          <a:p>
            <a:pPr marL="0" indent="0">
              <a:buNone/>
            </a:pPr>
            <a:r>
              <a:rPr lang="it-IT" sz="2400" b="1" dirty="0" smtClean="0"/>
              <a:t>    Dott.ssa </a:t>
            </a:r>
            <a:r>
              <a:rPr lang="it-IT" sz="2400" b="1" dirty="0"/>
              <a:t>Barbara GARRAMONE </a:t>
            </a:r>
            <a:r>
              <a:rPr lang="it-IT" sz="2400" b="1" dirty="0" smtClean="0"/>
              <a:t>&lt;</a:t>
            </a:r>
          </a:p>
          <a:p>
            <a:pPr marL="0" indent="0">
              <a:buNone/>
            </a:pPr>
            <a:r>
              <a:rPr lang="it-IT" sz="2400" b="1" smtClean="0"/>
              <a:t>    Dott.ssa</a:t>
            </a:r>
            <a:r>
              <a:rPr lang="it-IT" sz="2400" b="1" dirty="0"/>
              <a:t>  Rosaria NATALI </a:t>
            </a:r>
            <a:br>
              <a:rPr lang="it-IT" sz="2400" b="1" dirty="0"/>
            </a:br>
            <a:r>
              <a:rPr lang="it-IT" sz="2400" b="1" dirty="0"/>
              <a:t>  </a:t>
            </a:r>
          </a:p>
          <a:p>
            <a:endParaRPr lang="it-IT" sz="2400" dirty="0"/>
          </a:p>
        </p:txBody>
      </p:sp>
      <p:pic>
        <p:nvPicPr>
          <p:cNvPr id="4" name="Picture 4" descr="Immagine 2"/>
          <p:cNvPicPr>
            <a:picLocks noChangeAspect="1" noChangeArrowheads="1"/>
          </p:cNvPicPr>
          <p:nvPr/>
        </p:nvPicPr>
        <p:blipFill>
          <a:blip r:embed="rId2">
            <a:lum bright="18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4" y="110696"/>
            <a:ext cx="10398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541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92D050"/>
                </a:solidFill>
                <a:cs typeface="Times New Roman" panose="02020603050405020304" pitchFamily="18" charset="0"/>
              </a:rPr>
              <a:t>TECNICHE DI ECOGRAFIA CARDIOVASCOLARE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Obiettivo primario del master è rendere i partecipanti a svolgere un esame ecocardiografico transtoracico color-Doppler in completa autonomia.</a:t>
            </a:r>
          </a:p>
          <a:p>
            <a:endParaRPr lang="it-IT" sz="2400" b="1" dirty="0"/>
          </a:p>
          <a:p>
            <a:r>
              <a:rPr lang="it-IT" sz="2400" b="1" dirty="0"/>
              <a:t>Il corso si concluderà con la discussione di una tesina su un argomento a scelta del candidato, sotto la guida di un tutor</a:t>
            </a:r>
          </a:p>
        </p:txBody>
      </p:sp>
      <p:pic>
        <p:nvPicPr>
          <p:cNvPr id="4" name="Picture 4" descr="Immagine 2"/>
          <p:cNvPicPr>
            <a:picLocks noChangeAspect="1" noChangeArrowheads="1"/>
          </p:cNvPicPr>
          <p:nvPr/>
        </p:nvPicPr>
        <p:blipFill>
          <a:blip r:embed="rId2">
            <a:lum bright="18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4" y="110696"/>
            <a:ext cx="10398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97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92D050"/>
                </a:solidFill>
                <a:cs typeface="Times New Roman" panose="02020603050405020304" pitchFamily="18" charset="0"/>
              </a:rPr>
              <a:t>TECNICHE DI ECOGRAFIA CARDIOVASCOLARE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Unità organizzativa Master, Dottorati e corsi specializzanti Roma</a:t>
            </a:r>
            <a:br>
              <a:rPr lang="it-IT" sz="2400" b="1" dirty="0"/>
            </a:br>
            <a:r>
              <a:rPr lang="it-IT" sz="2400" b="1" dirty="0"/>
              <a:t>Largo Francesco Vito, 1 - 00168 ROMA</a:t>
            </a:r>
          </a:p>
          <a:p>
            <a:pPr marL="0" indent="0">
              <a:buNone/>
            </a:pPr>
            <a:r>
              <a:rPr lang="it-IT" sz="2400" b="1" dirty="0"/>
              <a:t>	</a:t>
            </a:r>
            <a:r>
              <a:rPr lang="it-IT" sz="2400" b="1" dirty="0" err="1"/>
              <a:t>Tel</a:t>
            </a:r>
            <a:r>
              <a:rPr lang="it-IT" sz="2400" b="1" dirty="0"/>
              <a:t> 06 3015 4275</a:t>
            </a:r>
            <a:br>
              <a:rPr lang="it-IT" sz="2400" b="1" dirty="0"/>
            </a:br>
            <a:r>
              <a:rPr lang="it-IT" sz="2400" b="1" dirty="0"/>
              <a:t>	Fax 06 3015 5846</a:t>
            </a:r>
          </a:p>
          <a:p>
            <a:r>
              <a:rPr lang="it-IT" sz="2400" b="1" dirty="0"/>
              <a:t>email </a:t>
            </a:r>
            <a:r>
              <a:rPr lang="it-IT" sz="2400" b="1"/>
              <a:t>- </a:t>
            </a:r>
            <a:r>
              <a:rPr lang="it-IT" sz="2400" b="1" smtClean="0">
                <a:hlinkClick r:id="rId2"/>
              </a:rPr>
              <a:t>segreteria.scuolespecializzazione-rm@unicatt.it</a:t>
            </a:r>
            <a:endParaRPr lang="it-IT" sz="2400" b="1" dirty="0" smtClean="0"/>
          </a:p>
          <a:p>
            <a:r>
              <a:rPr lang="it-IT" sz="2400" b="1" dirty="0" err="1" smtClean="0"/>
              <a:t>Pec</a:t>
            </a:r>
            <a:r>
              <a:rPr lang="it-IT" sz="2400" b="1" dirty="0" smtClean="0"/>
              <a:t> - </a:t>
            </a:r>
            <a:r>
              <a:rPr lang="it-IT" sz="2400" b="1" dirty="0" err="1" smtClean="0">
                <a:hlinkClick r:id="rId3"/>
              </a:rPr>
              <a:t>postlaurea-rm@pec.ucsc</a:t>
            </a:r>
            <a:endParaRPr lang="it-IT" sz="2400" b="1" dirty="0" smtClean="0"/>
          </a:p>
          <a:p>
            <a:endParaRPr lang="it-IT" sz="2400" dirty="0"/>
          </a:p>
        </p:txBody>
      </p:sp>
      <p:pic>
        <p:nvPicPr>
          <p:cNvPr id="4" name="Picture 4" descr="Immagine 2"/>
          <p:cNvPicPr>
            <a:picLocks noChangeAspect="1" noChangeArrowheads="1"/>
          </p:cNvPicPr>
          <p:nvPr/>
        </p:nvPicPr>
        <p:blipFill>
          <a:blip r:embed="rId4">
            <a:lum bright="18000" contras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54" y="110696"/>
            <a:ext cx="10398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875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DC9A46C9857A44BB91CD251D3AB8E1" ma:contentTypeVersion="17" ma:contentTypeDescription="Creare un nuovo documento." ma:contentTypeScope="" ma:versionID="68b07fc3df7584861189fa3873ae389b">
  <xsd:schema xmlns:xsd="http://www.w3.org/2001/XMLSchema" xmlns:xs="http://www.w3.org/2001/XMLSchema" xmlns:p="http://schemas.microsoft.com/office/2006/metadata/properties" xmlns:ns3="e1442f15-5fd3-4611-80bb-f69be8b180f5" xmlns:ns4="2f2b3e02-339a-4285-b8c6-40584f04a040" targetNamespace="http://schemas.microsoft.com/office/2006/metadata/properties" ma:root="true" ma:fieldsID="4a39c6250ce38a49dd8ab7e878bfff8e" ns3:_="" ns4:_="">
    <xsd:import namespace="e1442f15-5fd3-4611-80bb-f69be8b180f5"/>
    <xsd:import namespace="2f2b3e02-339a-4285-b8c6-40584f04a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42f15-5fd3-4611-80bb-f69be8b1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b3e02-339a-4285-b8c6-40584f04a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1442f15-5fd3-4611-80bb-f69be8b180f5" xsi:nil="true"/>
  </documentManagement>
</p:properties>
</file>

<file path=customXml/itemProps1.xml><?xml version="1.0" encoding="utf-8"?>
<ds:datastoreItem xmlns:ds="http://schemas.openxmlformats.org/officeDocument/2006/customXml" ds:itemID="{01895BB3-FBDF-4D44-865C-C21DE141B8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442f15-5fd3-4611-80bb-f69be8b180f5"/>
    <ds:schemaRef ds:uri="2f2b3e02-339a-4285-b8c6-40584f04a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F8720D-349B-4B8E-864A-834FCEE233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A751F2-8791-4673-B176-B98273E5EE65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2f2b3e02-339a-4285-b8c6-40584f04a040"/>
    <ds:schemaRef ds:uri="http://purl.org/dc/dcmitype/"/>
    <ds:schemaRef ds:uri="e1442f15-5fd3-4611-80bb-f69be8b180f5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408</TotalTime>
  <Words>336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Times New Roman</vt:lpstr>
      <vt:lpstr>Wingdings</vt:lpstr>
      <vt:lpstr>Wingdings 3</vt:lpstr>
      <vt:lpstr>Ione</vt:lpstr>
      <vt:lpstr>MASTER DI I LIVELLO IN   TECNICHE DI ECOGRAFIA CARDIOVASCOLARE</vt:lpstr>
      <vt:lpstr>TECNICHE DI ECOGRAFIA CARDIOVASCOLARE</vt:lpstr>
      <vt:lpstr>TECNICHE DI ECOGRAFIA CARDIOVASCOLARE</vt:lpstr>
      <vt:lpstr>TECNICHE DI ECOGRAFIA CARDIOVASCOLARE</vt:lpstr>
      <vt:lpstr>TECNICHE DI ECOGRAFIA CARDIOVASCOLARE</vt:lpstr>
      <vt:lpstr>TECNICHE DI ECOGRAFIA CARDIOVASCOLARE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  TECNICHE DI ECOGRAFIA CARDIOVASCOLARE</dc:title>
  <dc:creator>Barbara Garramone</dc:creator>
  <cp:lastModifiedBy>Zvab Libertucci Silvia</cp:lastModifiedBy>
  <cp:revision>20</cp:revision>
  <dcterms:created xsi:type="dcterms:W3CDTF">2020-06-12T13:28:38Z</dcterms:created>
  <dcterms:modified xsi:type="dcterms:W3CDTF">2024-01-12T10:59:39Z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0x01010032DC9A46C9857A44BB91CD251D3AB8E1</vt:lpwstr>
  </property>
</Properties>
</file>